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2"/>
  </p:notesMasterIdLst>
  <p:sldIdLst>
    <p:sldId id="257" r:id="rId3"/>
    <p:sldId id="4954" r:id="rId4"/>
    <p:sldId id="5054" r:id="rId5"/>
    <p:sldId id="2134805745" r:id="rId6"/>
    <p:sldId id="302" r:id="rId7"/>
    <p:sldId id="2134805729" r:id="rId8"/>
    <p:sldId id="2134805730" r:id="rId9"/>
    <p:sldId id="2134805731" r:id="rId10"/>
    <p:sldId id="2134805749" r:id="rId11"/>
    <p:sldId id="2134805750" r:id="rId12"/>
    <p:sldId id="2134805751" r:id="rId13"/>
    <p:sldId id="2134805752" r:id="rId14"/>
    <p:sldId id="2134805753" r:id="rId15"/>
    <p:sldId id="2134805740" r:id="rId16"/>
    <p:sldId id="5018" r:id="rId17"/>
    <p:sldId id="2134805748" r:id="rId18"/>
    <p:sldId id="2134805742" r:id="rId19"/>
    <p:sldId id="2134805741" r:id="rId20"/>
    <p:sldId id="2134805739" r:id="rId21"/>
    <p:sldId id="2076137131" r:id="rId22"/>
    <p:sldId id="5047" r:id="rId23"/>
    <p:sldId id="5048" r:id="rId24"/>
    <p:sldId id="2134805746" r:id="rId25"/>
    <p:sldId id="5041" r:id="rId26"/>
    <p:sldId id="4971" r:id="rId27"/>
    <p:sldId id="2076137129" r:id="rId28"/>
    <p:sldId id="2076137128" r:id="rId29"/>
    <p:sldId id="4973" r:id="rId30"/>
    <p:sldId id="4974" r:id="rId31"/>
    <p:sldId id="5042" r:id="rId32"/>
    <p:sldId id="2134805735" r:id="rId33"/>
    <p:sldId id="2134805734" r:id="rId34"/>
    <p:sldId id="2134805736" r:id="rId35"/>
    <p:sldId id="2134805732" r:id="rId36"/>
    <p:sldId id="2134805733" r:id="rId37"/>
    <p:sldId id="4967" r:id="rId38"/>
    <p:sldId id="4966" r:id="rId39"/>
    <p:sldId id="4975" r:id="rId40"/>
    <p:sldId id="4976" r:id="rId41"/>
    <p:sldId id="5035" r:id="rId42"/>
    <p:sldId id="4969" r:id="rId43"/>
    <p:sldId id="4955" r:id="rId44"/>
    <p:sldId id="4953" r:id="rId45"/>
    <p:sldId id="4956" r:id="rId46"/>
    <p:sldId id="4970" r:id="rId47"/>
    <p:sldId id="4968" r:id="rId48"/>
    <p:sldId id="4960" r:id="rId49"/>
    <p:sldId id="4959" r:id="rId50"/>
    <p:sldId id="5050" r:id="rId51"/>
    <p:sldId id="5049" r:id="rId52"/>
    <p:sldId id="5033" r:id="rId53"/>
    <p:sldId id="5034" r:id="rId54"/>
    <p:sldId id="4961" r:id="rId55"/>
    <p:sldId id="2076137130" r:id="rId56"/>
    <p:sldId id="5044" r:id="rId57"/>
    <p:sldId id="369" r:id="rId58"/>
    <p:sldId id="5043" r:id="rId59"/>
    <p:sldId id="370" r:id="rId60"/>
    <p:sldId id="4965" r:id="rId61"/>
    <p:sldId id="2076137132" r:id="rId62"/>
    <p:sldId id="2076137133" r:id="rId63"/>
    <p:sldId id="5053" r:id="rId64"/>
    <p:sldId id="5020" r:id="rId65"/>
    <p:sldId id="5051" r:id="rId66"/>
    <p:sldId id="5052" r:id="rId67"/>
    <p:sldId id="4950" r:id="rId68"/>
    <p:sldId id="4926" r:id="rId69"/>
    <p:sldId id="4928" r:id="rId70"/>
    <p:sldId id="4929" r:id="rId71"/>
    <p:sldId id="4930" r:id="rId72"/>
    <p:sldId id="4931" r:id="rId73"/>
    <p:sldId id="4932" r:id="rId74"/>
    <p:sldId id="4933" r:id="rId75"/>
    <p:sldId id="4991" r:id="rId76"/>
    <p:sldId id="5027" r:id="rId77"/>
    <p:sldId id="4992" r:id="rId78"/>
    <p:sldId id="4993" r:id="rId79"/>
    <p:sldId id="4994" r:id="rId80"/>
    <p:sldId id="4995" r:id="rId81"/>
    <p:sldId id="4996" r:id="rId82"/>
    <p:sldId id="4997" r:id="rId83"/>
    <p:sldId id="4998" r:id="rId84"/>
    <p:sldId id="2076137034" r:id="rId85"/>
    <p:sldId id="2076137035" r:id="rId86"/>
    <p:sldId id="2076137020" r:id="rId87"/>
    <p:sldId id="2076137025" r:id="rId88"/>
    <p:sldId id="2076137031" r:id="rId89"/>
    <p:sldId id="2076137037" r:id="rId90"/>
    <p:sldId id="4999" r:id="rId9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134805745"/>
            <p14:sldId id="302"/>
            <p14:sldId id="2134805729"/>
            <p14:sldId id="2134805730"/>
            <p14:sldId id="2134805731"/>
            <p14:sldId id="2134805749"/>
            <p14:sldId id="2134805750"/>
            <p14:sldId id="2134805751"/>
            <p14:sldId id="2134805752"/>
            <p14:sldId id="2134805753"/>
            <p14:sldId id="2134805740"/>
            <p14:sldId id="5018"/>
            <p14:sldId id="2134805748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  <p14:sldId id="2134805746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198" d="100"/>
          <a:sy n="198" d="100"/>
        </p:scale>
        <p:origin x="548" y="3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1800" dirty="0"/>
            <a:t>Course materials: </a:t>
          </a:r>
          <a:r>
            <a:rPr lang="en-US" sz="1800" b="1" dirty="0">
              <a:solidFill>
                <a:srgbClr val="FFFF00"/>
              </a:solidFill>
            </a:rPr>
            <a:t>timw.info/az305</a:t>
          </a:r>
          <a:endParaRPr lang="en-US" sz="18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1800" kern="1200" dirty="0"/>
            <a:t>Contact: </a:t>
          </a:r>
          <a:r>
            <a:rPr lang="en-US" sz="18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2"/>
      <dgm:spPr/>
    </dgm:pt>
    <dgm:pt modelId="{9D30D2F7-4B33-4D42-A652-B3E840684F23}" type="pres">
      <dgm:prSet presAssocID="{2B51ECDE-7F91-41EE-83FF-A5A0B30C64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2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2"/>
      <dgm:spPr/>
    </dgm:pt>
    <dgm:pt modelId="{A756F9DA-770F-4E71-BA6F-6782027AA6E6}" type="pres">
      <dgm:prSet presAssocID="{611853A7-54C7-4654-8593-89A6186AA0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452127"/>
          <a:ext cx="6659451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9327"/>
          <a:ext cx="4661616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Course materials: </a:t>
          </a:r>
          <a:r>
            <a:rPr lang="en-US" sz="1800" b="1" kern="1200" dirty="0">
              <a:solidFill>
                <a:srgbClr val="FFFF00"/>
              </a:solidFill>
            </a:rPr>
            <a:t>timw.info/az305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76203" y="52558"/>
        <a:ext cx="4575154" cy="799138"/>
      </dsp:txXfrm>
    </dsp:sp>
    <dsp:sp modelId="{9551A5F1-CFDA-429B-A533-DA941662AD22}">
      <dsp:nvSpPr>
        <dsp:cNvPr id="0" name=""/>
        <dsp:cNvSpPr/>
      </dsp:nvSpPr>
      <dsp:spPr>
        <a:xfrm>
          <a:off x="0" y="1812928"/>
          <a:ext cx="6659451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1370127"/>
          <a:ext cx="4661616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Contact: </a:t>
          </a:r>
          <a:r>
            <a:rPr lang="en-US" sz="18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sp:txBody>
      <dsp:txXfrm>
        <a:off x="376203" y="1413358"/>
        <a:ext cx="4575154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Mon, 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101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76449-F78E-5D7D-7BDE-F803C590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12" y="933647"/>
            <a:ext cx="1822408" cy="3741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754049-D62C-05A3-E832-FB2D081D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52" y="933647"/>
            <a:ext cx="1687097" cy="3689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3F9861-9148-F900-016E-2C342B03A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81" y="933647"/>
            <a:ext cx="1712090" cy="37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3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963DB-C32B-90CE-55F5-5C774E9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9" y="1330170"/>
            <a:ext cx="4090215" cy="2483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5D1BBF-75DA-2856-8532-757D97FB1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11" y="824410"/>
            <a:ext cx="2553634" cy="349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28384-A391-6015-D392-CD773B1C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06" y="680185"/>
            <a:ext cx="4271388" cy="44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11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wooden stool with legs&#10;&#10;AI-generated content may be incorrect.">
            <a:extLst>
              <a:ext uri="{FF2B5EF4-FFF2-40B4-BE49-F238E27FC236}">
                <a16:creationId xmlns:a16="http://schemas.microsoft.com/office/drawing/2014/main" id="{5CDD3956-1985-FA6B-47D4-885B4B52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0" y="800244"/>
            <a:ext cx="5697362" cy="429151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940470-EF2B-0E80-311F-4964A9F50F87}"/>
              </a:ext>
            </a:extLst>
          </p:cNvPr>
          <p:cNvSpPr/>
          <p:nvPr/>
        </p:nvSpPr>
        <p:spPr>
          <a:xfrm>
            <a:off x="6902596" y="836596"/>
            <a:ext cx="2055045" cy="680778"/>
          </a:xfrm>
          <a:prstGeom prst="roundRect">
            <a:avLst/>
          </a:prstGeom>
          <a:solidFill>
            <a:srgbClr val="0072B2"/>
          </a:solidFill>
          <a:ln w="25400">
            <a:solidFill>
              <a:srgbClr val="44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Generative AI Support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6A0D5F-4DBE-F032-444C-F7DD6AD1E73A}"/>
              </a:ext>
            </a:extLst>
          </p:cNvPr>
          <p:cNvSpPr/>
          <p:nvPr/>
        </p:nvSpPr>
        <p:spPr>
          <a:xfrm>
            <a:off x="312174" y="3326147"/>
            <a:ext cx="2058114" cy="718834"/>
          </a:xfrm>
          <a:prstGeom prst="roundRect">
            <a:avLst/>
          </a:prstGeom>
          <a:solidFill>
            <a:srgbClr val="E69F00"/>
          </a:solidFill>
          <a:ln w="25400">
            <a:solidFill>
              <a:srgbClr val="44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Core Concepts (Docs)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CF1225-9D90-9AD4-4DD0-6853B132C9D9}"/>
              </a:ext>
            </a:extLst>
          </p:cNvPr>
          <p:cNvSpPr/>
          <p:nvPr/>
        </p:nvSpPr>
        <p:spPr>
          <a:xfrm>
            <a:off x="3568870" y="4304051"/>
            <a:ext cx="2142842" cy="718834"/>
          </a:xfrm>
          <a:prstGeom prst="roundRect">
            <a:avLst/>
          </a:prstGeom>
          <a:solidFill>
            <a:srgbClr val="009E73"/>
          </a:solidFill>
          <a:ln w="25400">
            <a:solidFill>
              <a:srgbClr val="44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Hands-On Skills (Labs)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3652D56D-BDD5-46A4-B2E4-EE0CA91AFCA4}"/>
              </a:ext>
            </a:extLst>
          </p:cNvPr>
          <p:cNvSpPr/>
          <p:nvPr/>
        </p:nvSpPr>
        <p:spPr>
          <a:xfrm>
            <a:off x="1299636" y="5481780"/>
            <a:ext cx="1962243" cy="651310"/>
          </a:xfrm>
          <a:prstGeom prst="borderCallout1">
            <a:avLst>
              <a:gd name="adj1" fmla="val 50123"/>
              <a:gd name="adj2" fmla="val 101191"/>
              <a:gd name="adj3" fmla="val 41258"/>
              <a:gd name="adj4" fmla="val 13847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Theory (Docs)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4A245B-727F-04D1-B830-46EB3B2C1287}"/>
              </a:ext>
            </a:extLst>
          </p:cNvPr>
          <p:cNvSpPr/>
          <p:nvPr/>
        </p:nvSpPr>
        <p:spPr>
          <a:xfrm>
            <a:off x="6858698" y="3345175"/>
            <a:ext cx="2142842" cy="680777"/>
          </a:xfrm>
          <a:prstGeom prst="roundRect">
            <a:avLst/>
          </a:prstGeom>
          <a:solidFill>
            <a:srgbClr val="CC79A7"/>
          </a:solidFill>
          <a:ln w="25400">
            <a:solidFill>
              <a:srgbClr val="44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Knowledge Checks (Tests)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FBF4B9-0EC9-E8A7-59B2-DD372FAD7079}"/>
              </a:ext>
            </a:extLst>
          </p:cNvPr>
          <p:cNvCxnSpPr>
            <a:cxnSpLocks/>
          </p:cNvCxnSpPr>
          <p:nvPr/>
        </p:nvCxnSpPr>
        <p:spPr>
          <a:xfrm flipV="1">
            <a:off x="2370288" y="3531704"/>
            <a:ext cx="891591" cy="179773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CAFBC6-A029-C4C1-F266-FC9B0A63FA14}"/>
              </a:ext>
            </a:extLst>
          </p:cNvPr>
          <p:cNvCxnSpPr>
            <a:cxnSpLocks/>
          </p:cNvCxnSpPr>
          <p:nvPr/>
        </p:nvCxnSpPr>
        <p:spPr>
          <a:xfrm flipV="1">
            <a:off x="4640291" y="3564835"/>
            <a:ext cx="259700" cy="739216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DADBE5-FE30-F22E-DDA6-F9474069FAAF}"/>
              </a:ext>
            </a:extLst>
          </p:cNvPr>
          <p:cNvCxnSpPr>
            <a:cxnSpLocks/>
          </p:cNvCxnSpPr>
          <p:nvPr/>
        </p:nvCxnSpPr>
        <p:spPr>
          <a:xfrm flipH="1" flipV="1">
            <a:off x="6149009" y="3531704"/>
            <a:ext cx="709689" cy="166587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D2789F-8796-3050-AD0A-070A52DDC2B1}"/>
              </a:ext>
            </a:extLst>
          </p:cNvPr>
          <p:cNvCxnSpPr>
            <a:cxnSpLocks/>
          </p:cNvCxnSpPr>
          <p:nvPr/>
        </p:nvCxnSpPr>
        <p:spPr>
          <a:xfrm flipH="1">
            <a:off x="6016487" y="1177452"/>
            <a:ext cx="886109" cy="37319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6729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417394"/>
              </p:ext>
            </p:extLst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92297AF4-D93F-A1DC-D317-3D9E6FDAA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858" y="1669236"/>
            <a:ext cx="2011305" cy="17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28-year Microsoft Certified Trainer (MCT)</a:t>
            </a:r>
          </a:p>
          <a:p>
            <a:r>
              <a:rPr lang="en-US" dirty="0"/>
              <a:t>6-year Microsoft MVP in Azure AI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1AA0544B-0605-925D-D660-448D42C5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38" y="1618786"/>
            <a:ext cx="2313384" cy="19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097E-E1A2-2109-25A2-A8B4C85AD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7BD32-D9D7-5097-966F-9C777EAA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3" y="4701702"/>
            <a:ext cx="1272115" cy="441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C6B62-71E1-9E14-185D-AB9E117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145"/>
            <a:ext cx="9144000" cy="45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 the exam objectives in themes</a:t>
            </a:r>
          </a:p>
          <a:p>
            <a:r>
              <a:rPr lang="en-US" dirty="0"/>
              <a:t>The exam is theoretical, not practical</a:t>
            </a:r>
          </a:p>
          <a:p>
            <a:pPr lvl="1"/>
            <a:r>
              <a:rPr lang="en-US" dirty="0"/>
              <a:t>That's why you suffered through AZ-104 ;)</a:t>
            </a:r>
          </a:p>
          <a:p>
            <a:r>
              <a:rPr lang="en-US" dirty="0"/>
              <a:t>We'll get our hands plenty dirty</a:t>
            </a:r>
          </a:p>
          <a:p>
            <a:pPr lvl="1"/>
            <a:r>
              <a:rPr lang="en-US" dirty="0"/>
              <a:t>Which benefits those learners who haven't yet had the pleasure of meeting AZ-104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932" y="970414"/>
            <a:ext cx="8639504" cy="3547021"/>
          </a:xfrm>
        </p:spPr>
        <p:txBody>
          <a:bodyPr/>
          <a:lstStyle/>
          <a:p>
            <a:r>
              <a:rPr lang="en-US" dirty="0"/>
              <a:t>09:00 am  -  Start Segment 1 </a:t>
            </a:r>
            <a:r>
              <a:rPr lang="en-US" dirty="0">
                <a:solidFill>
                  <a:schemeClr val="accent1"/>
                </a:solidFill>
              </a:rPr>
              <a:t>(Identity, Governance, Monitoring)</a:t>
            </a:r>
          </a:p>
          <a:p>
            <a:r>
              <a:rPr lang="en-US" dirty="0"/>
              <a:t>10:00 am  -  9-min break - Start Segment 2 </a:t>
            </a:r>
            <a:r>
              <a:rPr lang="en-US" dirty="0">
                <a:solidFill>
                  <a:schemeClr val="accent1"/>
                </a:solidFill>
              </a:rPr>
              <a:t>(Data Storage Solutions)</a:t>
            </a:r>
          </a:p>
          <a:p>
            <a:r>
              <a:rPr lang="en-US" dirty="0"/>
              <a:t>11:00 am  -  9-min Break - Start Segment 3 </a:t>
            </a:r>
            <a:r>
              <a:rPr lang="en-US" dirty="0">
                <a:solidFill>
                  <a:schemeClr val="accent1"/>
                </a:solidFill>
              </a:rPr>
              <a:t>(Business Continuity)</a:t>
            </a:r>
          </a:p>
          <a:p>
            <a:r>
              <a:rPr lang="en-US" dirty="0"/>
              <a:t>12:00 pm  -  9-min Break - Start Segment 4 </a:t>
            </a:r>
            <a:r>
              <a:rPr lang="en-US" dirty="0">
                <a:solidFill>
                  <a:schemeClr val="accent1"/>
                </a:solidFill>
              </a:rPr>
              <a:t>(Infrastructure Solutions)</a:t>
            </a:r>
          </a:p>
          <a:p>
            <a:r>
              <a:rPr lang="en-US" dirty="0"/>
              <a:t>01:00 pm  -  9-min Break - Start Segment 5 </a:t>
            </a:r>
            <a:r>
              <a:rPr lang="en-US" dirty="0">
                <a:solidFill>
                  <a:schemeClr val="accent1"/>
                </a:solidFill>
              </a:rPr>
              <a:t>(Network Solutions)</a:t>
            </a:r>
          </a:p>
          <a:p>
            <a:r>
              <a:rPr lang="en-US" dirty="0"/>
              <a:t>02:00 pm  -  Finish</a:t>
            </a:r>
          </a:p>
        </p:txBody>
      </p:sp>
    </p:spTree>
    <p:extLst>
      <p:ext uri="{BB962C8B-B14F-4D97-AF65-F5344CB8AC3E}">
        <p14:creationId xmlns:p14="http://schemas.microsoft.com/office/powerpoint/2010/main" val="883884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49CCE-4F85-DA82-CDAC-C1C0BCA3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58" y="808521"/>
            <a:ext cx="5951084" cy="40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1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8750B-63BA-6C14-7CF3-73B74AB2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12" y="786759"/>
            <a:ext cx="4979470" cy="41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E687D-B470-01AB-1AD2-96DC37FC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47" y="791436"/>
            <a:ext cx="5678905" cy="41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A27C0-01C9-4997-B7DD-100BE054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98" y="769383"/>
            <a:ext cx="5686004" cy="41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0200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10228</TotalTime>
  <Words>644</Words>
  <Application>Microsoft Office PowerPoint</Application>
  <PresentationFormat>On-screen Show (16:9)</PresentationFormat>
  <Paragraphs>183</Paragraphs>
  <Slides>89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110" baseType="lpstr">
      <vt:lpstr>Arial</vt:lpstr>
      <vt:lpstr>Arial Black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Open Sans SemiBold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Break Schedule (Central Time)</vt:lpstr>
      <vt:lpstr>Course Materials</vt:lpstr>
      <vt:lpstr>Session Recordings &amp; Badge</vt:lpstr>
      <vt:lpstr>Session Recordings &amp; Badge</vt:lpstr>
      <vt:lpstr>Session Recordings &amp; Badge</vt:lpstr>
      <vt:lpstr>Session Recordings &amp; Badge</vt:lpstr>
      <vt:lpstr>Session Recordings &amp; Badge</vt:lpstr>
      <vt:lpstr>Session Recordings &amp; Badge</vt:lpstr>
      <vt:lpstr>Session Recordings &amp; Badge</vt:lpstr>
      <vt:lpstr> </vt:lpstr>
      <vt:lpstr>Azure Solutions Architect Expert</vt:lpstr>
      <vt:lpstr>Microsoft DevOps Engineer Expert</vt:lpstr>
      <vt:lpstr>Azure Security Engineer</vt:lpstr>
      <vt:lpstr> </vt:lpstr>
      <vt:lpstr> </vt:lpstr>
      <vt:lpstr>Thank you!</vt:lpstr>
      <vt:lpstr>Azure Monitor</vt:lpstr>
      <vt:lpstr>Log Analytics</vt:lpstr>
      <vt:lpstr>Sentinel</vt:lpstr>
      <vt:lpstr>PowerPoint Presentation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206</cp:revision>
  <dcterms:created xsi:type="dcterms:W3CDTF">2015-09-28T19:52:00Z</dcterms:created>
  <dcterms:modified xsi:type="dcterms:W3CDTF">2025-04-28T12:48:28Z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